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8288000" cy="10287000"/>
  <p:notesSz cx="6858000" cy="9144000"/>
  <p:embeddedFontLst>
    <p:embeddedFont>
      <p:font typeface="Gothic A1 Bold"/>
      <p:bold r:id="rId63"/>
    </p:embeddedFont>
    <p:embeddedFont>
      <p:font typeface="Gothic A1 Regular"/>
      <p:regular r:id="rId64"/>
    </p:embeddedFont>
    <p:embeddedFont>
      <p:font typeface="Noto Sans CJK KR Medium"/>
      <p:bold r:id="rId65"/>
    </p:embeddedFont>
    <p:embeddedFont>
      <p:font typeface="Gothic A1 SemiBold"/>
      <p:bold r:id="rId66"/>
    </p:embeddedFont>
    <p:embeddedFont>
      <p:font typeface="Gothic A1 Light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fonts/font1.fntdata" Type="http://schemas.openxmlformats.org/officeDocument/2006/relationships/font"/><Relationship Id="rId64" Target="fonts/font2.fntdata" Type="http://schemas.openxmlformats.org/officeDocument/2006/relationships/font"/><Relationship Id="rId65" Target="fonts/font3.fntdata" Type="http://schemas.openxmlformats.org/officeDocument/2006/relationships/font"/><Relationship Id="rId66" Target="fonts/font4.fntdata" Type="http://schemas.openxmlformats.org/officeDocument/2006/relationships/font"/><Relationship Id="rId67" Target="fonts/font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12" Target="../media/image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35.png" Type="http://schemas.openxmlformats.org/officeDocument/2006/relationships/image"/><Relationship Id="rId8" Target="../media/image24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2" Target="../media/image39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0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12" Target="../media/image6.pn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2" Target="../media/image29.png" Type="http://schemas.openxmlformats.org/officeDocument/2006/relationships/image"/><Relationship Id="rId3" Target="../media/image44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51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4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4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4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68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4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7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12" Target="../media/image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72.png" Type="http://schemas.openxmlformats.org/officeDocument/2006/relationships/image"/><Relationship Id="rId8" Target="../media/image24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4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12" Target="../media/image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79.png" Type="http://schemas.openxmlformats.org/officeDocument/2006/relationships/image"/><Relationship Id="rId8" Target="../media/image24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4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12" Target="../media/image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89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4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4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6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1300" y="2616200"/>
            <a:ext cx="14478000" cy="264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식물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생장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조건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최적화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성장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예측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모델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5715000"/>
            <a:ext cx="132842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11300" y="60198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210300"/>
            <a:ext cx="4318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55900" y="6184900"/>
            <a:ext cx="11087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농업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생산성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향상과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기후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변화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대응을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혁신적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접근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5400000">
            <a:off x="15836900" y="4978400"/>
            <a:ext cx="3949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2024 2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학기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인공지능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개인별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과제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89800" y="7835900"/>
            <a:ext cx="369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Medium"/>
              </a:rPr>
              <a:t>컴퓨터공학과</a:t>
            </a:r>
            <a:br>
              <a:rPr lang="ko-KR" sz="3000" b="false" i="false" u="none" strike="noStrike">
                <a:solidFill>
                  <a:srgbClr val="000000"/>
                </a:solidFill>
                <a:ea typeface="Noto Sans CJK KR Medium"/>
              </a:rPr>
            </a:br>
            <a:r>
              <a:rPr lang="en-US" sz="3000" b="false" i="false" u="none" strike="noStrike">
                <a:solidFill>
                  <a:srgbClr val="000000"/>
                </a:solidFill>
                <a:latin typeface="Noto Sans CJK KR Medium"/>
              </a:rPr>
              <a:t>2020108264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Medium"/>
              </a:rPr>
              <a:t>양윤석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해결하고자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문제를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명확히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정의하고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구체적인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목표를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설정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5562600"/>
            <a:ext cx="3302000" cy="3594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문제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정의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40800" y="5549900"/>
            <a:ext cx="3302000" cy="359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문제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정의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목표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설정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1200" y="5575300"/>
            <a:ext cx="38989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해결하려는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구체적이고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측정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가능한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형태로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식물의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바탕으로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예측해야함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목표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설정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58700" y="5575300"/>
            <a:ext cx="38989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평가를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구체적인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지표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정확도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90%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또는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절대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오차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(MAE) 3.0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달성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수집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탐색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(EDA)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619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수집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51200"/>
            <a:ext cx="10807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Kaggle Crop Recommendation Dataset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공개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데이터셋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탐색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(EDA)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통계적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분석을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특성과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문제점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파악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주요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EDA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작업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700" y="7505700"/>
            <a:ext cx="10807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상관관계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히트맵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),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박스플롯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),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확인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전처리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준비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2806700"/>
            <a:ext cx="3873500" cy="678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625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11303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결측값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처리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500" y="4432300"/>
            <a:ext cx="30861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중앙값으로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대체하거나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품질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향상을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00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이상치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처리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0" y="4432300"/>
            <a:ext cx="3086100" cy="486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박스플롯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IQR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방식으로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탐지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제거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/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조정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성능에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영향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박스플롯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/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분포와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이상치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시각적으로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표현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IQR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방식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/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분포에서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사분위수를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이용해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이상치를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식별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12200" y="2806700"/>
            <a:ext cx="3873500" cy="678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619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9029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정규화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/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표준화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93200" y="4432300"/>
            <a:ext cx="3086100" cy="396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동일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스케일로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정규화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(0~1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범위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),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0,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표준편차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1). LSTM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필수적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수렴하는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걸리는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66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42900" y="4432300"/>
            <a:ext cx="3086100" cy="464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학습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(70%),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검증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(15%),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테스트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(15%)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분리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. K-Fold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교차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검증으로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모델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일반화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성능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확인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과적합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방지와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신뢰성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있는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성능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평가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Fold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교차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검증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/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데이터를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훈련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데이터와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검증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데이터로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반복적으로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나눠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모델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성능을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안정적으로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Gothic A1 Light"/>
              </a:rPr>
              <a:t>평가</a:t>
            </a:r>
            <a:r>
              <a:rPr lang="en-US" sz="21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2565400"/>
            <a:ext cx="7861300" cy="678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61400" y="2565400"/>
            <a:ext cx="7861300" cy="6781800"/>
          </a:xfrm>
          <a:prstGeom prst="rect">
            <a:avLst/>
          </a:prstGeom>
          <a:effectLst>
            <a:outerShdw dir="5400000" dist="260923" blurRad="572937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0" y="6032500"/>
            <a:ext cx="571500" cy="571500"/>
          </a:xfrm>
          <a:prstGeom prst="rect">
            <a:avLst/>
          </a:prstGeom>
          <a:effectLst>
            <a:outerShdw dir="5400000" dist="52754" blurRad="9758">
              <a:srgbClr val="000000">
                <a:alpha val="26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09000" y="6172200"/>
            <a:ext cx="3175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8382000" y="5308600"/>
            <a:ext cx="571500" cy="571500"/>
          </a:xfrm>
          <a:prstGeom prst="rect">
            <a:avLst/>
          </a:prstGeom>
          <a:effectLst>
            <a:outerShdw dir="16200000" dist="52754" blurRad="9758">
              <a:srgbClr val="000000">
                <a:alpha val="26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8509000" y="5448300"/>
            <a:ext cx="317500" cy="292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설계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7000" y="3581400"/>
            <a:ext cx="66802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랜덤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포레스트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  / LSRM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9700" y="4368800"/>
            <a:ext cx="6667500" cy="396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포레스트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비선형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처리와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선별하여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여러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트리의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앙상블로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과적합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감소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LSTM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패턴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같은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패턴을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장기적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의존성을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반영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58300" y="3581400"/>
            <a:ext cx="66802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하이브리드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58300" y="4368800"/>
            <a:ext cx="66675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포레스트로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선별하여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입력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강점을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도출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2565400"/>
            <a:ext cx="15709900" cy="678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학습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검증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2781300"/>
            <a:ext cx="3200400" cy="3200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413000" y="41783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학습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3300" y="6413500"/>
            <a:ext cx="3251200" cy="246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데이터로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훈련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손실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함수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(MSE, MAE)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를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감소시키며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성능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향상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확인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MSE /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값과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실제값의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차이를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제곱한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후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평균을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계산한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값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MAE /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값과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실제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값의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차이의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절댓값을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평균한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Gothic A1 Regular"/>
              </a:rPr>
              <a:t>값</a:t>
            </a:r>
            <a:r>
              <a:rPr lang="en-US" sz="19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61200" y="2781300"/>
            <a:ext cx="3200400" cy="3200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124700" y="41783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검증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방법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35800" y="6553200"/>
            <a:ext cx="3251200" cy="219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검증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과적합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포레스트는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교차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검증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검증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손실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검증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손실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새로운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데이터에서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예측을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얼마나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잘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수행하는지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99900" y="2755900"/>
            <a:ext cx="3200400" cy="3200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166600" y="41783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하이퍼파라미터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튜닝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74500" y="6553200"/>
            <a:ext cx="3251200" cy="219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포레스트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트리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개수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최대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깊이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등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LSTM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유닛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드롭아웃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등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드롭아웃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과정에서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일부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뉴런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비활성화해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과적합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방지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성능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평가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개선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619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정확도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(Accuracy)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51200"/>
            <a:ext cx="10807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정확히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비율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평균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절대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오차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(MAE)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예측값과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실제값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절대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차이의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평균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개선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방법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700" y="7505700"/>
            <a:ext cx="10807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증강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확장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하이퍼파라미터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최적화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앙상블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여러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 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2324100"/>
            <a:ext cx="15709900" cy="678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44700" y="7315200"/>
            <a:ext cx="13347700" cy="1371600"/>
          </a:xfrm>
          <a:prstGeom prst="rect">
            <a:avLst/>
          </a:prstGeom>
          <a:effectLst>
            <a:outerShdw dir="5400000" dist="127019" blurRad="56573">
              <a:srgbClr val="000000">
                <a:alpha val="2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09800" y="7772400"/>
            <a:ext cx="13017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각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단계는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순차적으로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진행되며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,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필요시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이전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단계로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피드백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루프를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통해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수정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가능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30600" y="2641600"/>
            <a:ext cx="1981200" cy="1981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82000" y="6883400"/>
            <a:ext cx="571500" cy="571500"/>
          </a:xfrm>
          <a:prstGeom prst="rect">
            <a:avLst/>
          </a:prstGeom>
          <a:effectLst>
            <a:outerShdw dir="0" dist="52754" blurRad="9758">
              <a:srgbClr val="000000">
                <a:alpha val="26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09000" y="7023100"/>
            <a:ext cx="3175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21400" y="3390900"/>
            <a:ext cx="901700" cy="495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505200" y="2921000"/>
            <a:ext cx="12700" cy="1981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70800" y="2717800"/>
            <a:ext cx="1981200" cy="1981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72900" y="2717800"/>
            <a:ext cx="1981200" cy="1981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72900" y="4800600"/>
            <a:ext cx="1981200" cy="198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70800" y="4813300"/>
            <a:ext cx="1981200" cy="1981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30600" y="4800600"/>
            <a:ext cx="1981200" cy="1981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01300" y="3403600"/>
            <a:ext cx="901700" cy="495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0860000">
            <a:off x="10401300" y="5537200"/>
            <a:ext cx="901700" cy="495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6121400" y="5473700"/>
            <a:ext cx="901700" cy="495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6200000">
            <a:off x="14516100" y="4368800"/>
            <a:ext cx="876300" cy="8636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프로세스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다이어그램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073400" y="3429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정의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목표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설정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00900" y="3492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수집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탐색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77600" y="3429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전처리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준비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77600" y="55118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설계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88200" y="55118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검증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35300" y="55118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평가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SemiBold"/>
              </a:rPr>
              <a:t>개선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2552700"/>
            <a:ext cx="83312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91500" y="5994400"/>
            <a:ext cx="8331200" cy="335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예상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결과물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기대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효과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2552700"/>
            <a:ext cx="7137400" cy="6794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32800" y="3314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성장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단계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예측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32800" y="4038600"/>
            <a:ext cx="7886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포레스트와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하이브리드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선택과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높은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정확도의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432800" y="6743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농업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생산성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향상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활용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확대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32800" y="7480300"/>
            <a:ext cx="7886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정확한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비료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에너지의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효율적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가능하며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다른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작물에도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농업을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확대할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1300" y="3225800"/>
            <a:ext cx="14478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데이터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시각화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분석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단계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5715000"/>
            <a:ext cx="132842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11300" y="60198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210300"/>
            <a:ext cx="4318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55900" y="6184900"/>
            <a:ext cx="11087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식물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생장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데이터를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활용한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효과적인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분석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시각화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프로세스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데이터셋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구성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5918200"/>
            <a:ext cx="5016500" cy="3670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52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데이터셋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200" y="7213600"/>
            <a:ext cx="46990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100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샘플로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구성된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식물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6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구성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59500" y="5918200"/>
            <a:ext cx="5016500" cy="3670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119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주요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변수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11900" y="7213600"/>
            <a:ext cx="46990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온도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습도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빛의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양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토양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pH,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속도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단계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06200" y="5918200"/>
            <a:ext cx="5016500" cy="367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679700"/>
            <a:ext cx="5016500" cy="304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59500" y="2679700"/>
            <a:ext cx="5016500" cy="3048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06200" y="2667000"/>
            <a:ext cx="5016500" cy="3048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6586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데이터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특성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58600" y="7213600"/>
            <a:ext cx="46990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범위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내에서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식물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포괄적으로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반영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8800" y="609600"/>
            <a:ext cx="16319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-100">
                <a:solidFill>
                  <a:srgbClr val="000000"/>
                </a:solidFill>
                <a:ea typeface="Gothic A1 SemiBold"/>
              </a:rPr>
              <a:t>목차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260600"/>
            <a:ext cx="7835900" cy="3302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2451100"/>
            <a:ext cx="444500" cy="444500"/>
          </a:xfrm>
          <a:prstGeom prst="rect">
            <a:avLst/>
          </a:prstGeom>
          <a:effectLst>
            <a:outerShdw dir="5400000" dist="41480" blurRad="6033">
              <a:srgbClr val="000000">
                <a:alpha val="41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72400" y="2565400"/>
            <a:ext cx="254000" cy="228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04900" y="2832100"/>
            <a:ext cx="6388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1.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프로젝트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개요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목표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4900" y="3467100"/>
            <a:ext cx="70739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프로젝트의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배경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필요성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목표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효과에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소개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88400" y="2247900"/>
            <a:ext cx="7835900" cy="3314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73400" y="2438400"/>
            <a:ext cx="444500" cy="444500"/>
          </a:xfrm>
          <a:prstGeom prst="rect">
            <a:avLst/>
          </a:prstGeom>
          <a:effectLst>
            <a:outerShdw dir="5400000" dist="41480" blurRad="6033">
              <a:srgbClr val="000000">
                <a:alpha val="41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62300" y="2552700"/>
            <a:ext cx="254000" cy="228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194800" y="2819400"/>
            <a:ext cx="6388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3.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예측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결과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분석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94800" y="3467100"/>
            <a:ext cx="70739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최적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재배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조건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도출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해석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제시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5943600"/>
            <a:ext cx="7835900" cy="3302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6134100"/>
            <a:ext cx="444500" cy="444500"/>
          </a:xfrm>
          <a:prstGeom prst="rect">
            <a:avLst/>
          </a:prstGeom>
          <a:effectLst>
            <a:outerShdw dir="5400000" dist="41480" blurRad="6033">
              <a:srgbClr val="000000">
                <a:alpha val="41000"/>
              </a:srgbClr>
            </a:outerShdw>
          </a:effectLst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72400" y="6235700"/>
            <a:ext cx="254000" cy="228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04900" y="6515100"/>
            <a:ext cx="6388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2.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데이터셋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모델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구조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4900" y="7150100"/>
            <a:ext cx="70739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사용할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데이터셋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제안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구조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방법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설명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88400" y="5930900"/>
            <a:ext cx="7835900" cy="3314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73400" y="6134100"/>
            <a:ext cx="444500" cy="444500"/>
          </a:xfrm>
          <a:prstGeom prst="rect">
            <a:avLst/>
          </a:prstGeom>
          <a:effectLst>
            <a:outerShdw dir="5400000" dist="41480" blurRad="6033">
              <a:srgbClr val="000000">
                <a:alpha val="41000"/>
              </a:srgbClr>
            </a:outerShdw>
          </a:effectLst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62300" y="6235700"/>
            <a:ext cx="254000" cy="2286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194800" y="6502400"/>
            <a:ext cx="6388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4.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농업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생산성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향상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전략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94800" y="7150100"/>
            <a:ext cx="70739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방안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자원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최적화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경제적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환경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대응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전략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논의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요약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통계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-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변수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분포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그래프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2679700"/>
            <a:ext cx="4660900" cy="304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37300" y="2679700"/>
            <a:ext cx="4673600" cy="304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61800" y="2679700"/>
            <a:ext cx="4660900" cy="304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337300" y="6451600"/>
            <a:ext cx="4889500" cy="312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6540500"/>
            <a:ext cx="46609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요약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통계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-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박스플롯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2679700"/>
            <a:ext cx="5156200" cy="304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34100" y="2679700"/>
            <a:ext cx="5067300" cy="304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28400" y="2679700"/>
            <a:ext cx="5194300" cy="300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6565900"/>
            <a:ext cx="5168900" cy="304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84900" y="6565900"/>
            <a:ext cx="50165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2857500"/>
            <a:ext cx="134366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기본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통계값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분석을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통해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데이터의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중심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경향성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,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범위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,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분산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등을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파악하여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데이터셋의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전반적인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특성을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이해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요약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통계표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요약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통계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00" y="5575300"/>
            <a:ext cx="71120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최소값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최대값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표준편차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포함한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요약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통계표를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기본적인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한눈에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파악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결과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해석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5575300"/>
            <a:ext cx="72136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분포를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보이며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결측값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없이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균일하게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구성되어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품질이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우수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결측값이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많고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용량이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데이터셋을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가지고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진행할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계속적으로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오류가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발생하는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문제점이있음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프로젝트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진행을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일단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정형화된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100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기반으로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프로젝트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진행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2552700"/>
            <a:ext cx="83312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91500" y="5994400"/>
            <a:ext cx="8331200" cy="335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3.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시각화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-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상관관계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히트맵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2800" y="3314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히트맵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개념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주요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상관관계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91500" y="4038600"/>
            <a:ext cx="78867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히트맵은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상관관계를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색상으로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온도가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강한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양의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상관관계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토양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pH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낮은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상관성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552700"/>
            <a:ext cx="7162800" cy="6794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432800" y="6743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히트맵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활용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방안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32800" y="7480300"/>
            <a:ext cx="7886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상관관계가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높은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특징으로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낮은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상관성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분석이나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고려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변수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분포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그래프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619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히스토그램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분석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512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히스토그램을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분포를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시각적으로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온도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습도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빛의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변수들의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패턴을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파악하여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특성을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이해할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주요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변수별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분포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특징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온도는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15~35°C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범위에서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고르게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습도는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평균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60%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중심으로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균등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빛의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양은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전반적으로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고르게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분포하나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일부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샘플에서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낮은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관찰됨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분포의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의의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40300" y="75057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특정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값에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편중되지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않고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다양한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값으로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구성되어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있어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적합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파악과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이상치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탐지에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유용한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제공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박스플롯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2806700"/>
            <a:ext cx="3873500" cy="678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625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11303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박스플롯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개념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500" y="4432300"/>
            <a:ext cx="30861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박스플롯은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분포와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시각적으로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표현하는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그래프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중앙값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사분위수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/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최대값을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한눈에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파악할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전반적인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쉽게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이해할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00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이상치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확인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0" y="4432300"/>
            <a:ext cx="3086100" cy="351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온도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: 15°C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이하와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35°C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이상의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값이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이상치로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분류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가능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빛의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양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: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일부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샘플이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5000 Lux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이하로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관찰됨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이러한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이상치들은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추가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분석이나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정제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과정에서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주의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깊게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다뤄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예정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12200" y="2806700"/>
            <a:ext cx="3873500" cy="678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619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9029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데이터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품질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평가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93200" y="4432300"/>
            <a:ext cx="3086100" cy="396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박스플롯을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분포와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확인함으로써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품질을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평가할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극단적인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고르게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분포되어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데이터셋은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품질을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갖추었다고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판단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66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모델링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전략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수립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42900" y="4432300"/>
            <a:ext cx="3086100" cy="440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박스플롯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분석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결과를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바탕으로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이상치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처리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방법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변환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필요성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특징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선택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등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모델링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전략을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수립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이상치가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많은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변수는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로그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변환을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고려하거나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극단적인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이상치는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제거하는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등의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전처리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전략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고려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2565400"/>
            <a:ext cx="15709900" cy="678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품질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평가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09700" y="2984500"/>
            <a:ext cx="3200400" cy="3200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24000" y="4381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분포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평가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4300" y="6553200"/>
            <a:ext cx="32512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적절한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범위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내에서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고르게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분포되어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극단적인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이상치가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적어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신뢰성이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높음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45100" y="2984500"/>
            <a:ext cx="3200400" cy="3200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359400" y="4381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변수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상관관계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요약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19700" y="6553200"/>
            <a:ext cx="32512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온도와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강한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양의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상관관계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토양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pH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낮은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상관성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80500" y="2984500"/>
            <a:ext cx="3200400" cy="3200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194800" y="4381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학습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적합성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판단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55100" y="6553200"/>
            <a:ext cx="32512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분포와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상관관계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현재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데이터셋은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적합한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품질을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갖추고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있다고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판단됨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15900" y="2984500"/>
            <a:ext cx="3200400" cy="3200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3030200" y="4381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전처리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계획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77800" y="6553200"/>
            <a:ext cx="32512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이상치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정규화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특징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선택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전처리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과정을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계획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2857500"/>
            <a:ext cx="134366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시각화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분석을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통해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확인된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주요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특징들을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바탕으로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,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식물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생장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예측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개발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최적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생장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조건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도출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등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다양한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활용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방안을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모색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주요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입력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변수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식별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활용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가능성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3500" y="5575300"/>
            <a:ext cx="70866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상관관계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온도와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강한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양의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상관관계가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확인됨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온도가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식물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입력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활용될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있음을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시사함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또한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습도와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빛의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양도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고려될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시각화를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통한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직관적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이해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5575300"/>
            <a:ext cx="7213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히스토그램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박스플롯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도구를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분포와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직관적으로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이해할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파악하고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전략을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수립하는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도움이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존재나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쉽게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파악할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1300" y="3225800"/>
            <a:ext cx="14478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데이터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전처리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과정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5715000"/>
            <a:ext cx="132842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11300" y="60198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210300"/>
            <a:ext cx="4318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55900" y="6184900"/>
            <a:ext cx="11087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머신러닝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성능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향상을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단계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결측값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처리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3302000"/>
            <a:ext cx="5016500" cy="3670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90600" y="35941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결측값의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개념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0600" y="43815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데이터셋에서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누락된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항목을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의미하며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품질과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결과에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요소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59500" y="3314700"/>
            <a:ext cx="5016500" cy="3670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11900" y="35941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결측값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확인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방법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11900" y="43815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Python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pandas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라이브러리를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사용하여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df.isnull().sum()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명령으로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열의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결측값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개수를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확인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15700" y="3314700"/>
            <a:ext cx="5016500" cy="3670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430000" y="35941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결측값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처리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방법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80800" y="43815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중앙값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또는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대체하거나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결측값이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많은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경우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또는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행을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제거하는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방법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서론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목표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5918200"/>
            <a:ext cx="5016500" cy="3670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52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프로젝트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배경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및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필요성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200" y="72136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생산성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저하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해결을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식물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필요성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증대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59500" y="5918200"/>
            <a:ext cx="5016500" cy="3670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119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주요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목표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11900" y="72136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특정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식물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종의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구축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최적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재배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조건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도출을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통한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농업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생산성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향상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06200" y="5918200"/>
            <a:ext cx="5016500" cy="367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679700"/>
            <a:ext cx="5016500" cy="304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59500" y="2679700"/>
            <a:ext cx="5016500" cy="3048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06200" y="2667000"/>
            <a:ext cx="5016500" cy="3048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6586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기대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효과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58600" y="72136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생산성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빠른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경쟁력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강화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자원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효율성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증대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대응력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강화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지속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가능한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실현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이상치는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분포에서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비정상적으로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벗어난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값으로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,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성능을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저하시킬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있어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제거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이상치의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개념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0" y="4178300"/>
            <a:ext cx="7772400" cy="515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이상치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제거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000" y="5905500"/>
            <a:ext cx="69215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데이터셋에서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다른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관측치들과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현저히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다른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가지는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포인트로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분석이나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머신러닝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정확도에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부정적인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IQR(Interquartile Range)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방법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55100" y="5905500"/>
            <a:ext cx="72136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50%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나타내는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범위를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탐지하는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방법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Q1(25%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분위수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Q3(75%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분위수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)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사이의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범위를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IQR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이라고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함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2552700"/>
            <a:ext cx="8331200" cy="439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이상치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제거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32800" y="27940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이상치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범위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설정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45500" y="3492500"/>
            <a:ext cx="7886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IQR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방법을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범위를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[Q1 - 1.5 * IQR, Q3 + 1.5 * IQR]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범위를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벗어나는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포인트를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2552700"/>
            <a:ext cx="7188200" cy="4394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445500" y="46990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이상치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제거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코드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45500" y="5346700"/>
            <a:ext cx="7886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Python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코드를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이상치를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제거하고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결과적으로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품질이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향상되며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성능에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긍정적인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미침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독립변수와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종속변수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416300"/>
            <a:ext cx="29591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독립변수와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종속변수의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개념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004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독립변수는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실험이나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조작되거나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변경되는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변수이며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종속변수는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독립변수의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변화에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따라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받는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변수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분리의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필요성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분리는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입력과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출력을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명확히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구분하여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향상시키고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이해할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독립변수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(X)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700" y="75057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독립변수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(X)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온도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습도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빛의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토양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pH,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식물의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조건을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나타내는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입력으로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사용됨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독립변수와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종속변수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분리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2806700"/>
            <a:ext cx="3873500" cy="678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625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11303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종속변수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(y)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설명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500" y="4432300"/>
            <a:ext cx="3086100" cy="261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종속변수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(y)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(1~4)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예측하고자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목표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독립변수의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따라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받는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결과값을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나타냄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00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변수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분리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코드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0" y="4432300"/>
            <a:ext cx="3086100" cy="396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코드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'X = df_cleaned[["temperature", "humidity", "light", "ph", "growth_rate"]]'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'y = df_cleaned["growth_stage"]'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사용하여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독립변수와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종속변수를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분리합니다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12200" y="2806700"/>
            <a:ext cx="3873500" cy="678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619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9029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분리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결과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93200" y="4432300"/>
            <a:ext cx="3086100" cy="261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X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100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샘플과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5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구성되며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y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100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준비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66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변수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분리의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중요성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42900" y="4432300"/>
            <a:ext cx="3086100" cy="261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분리는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입력과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출력을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명확히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구분하여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정확도를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높이고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변수의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영향력을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분석할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있게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해줌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해석에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중요함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정규화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(1)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3302000"/>
            <a:ext cx="5016500" cy="3670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90600" y="35941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정규화의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개념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0600" y="4381500"/>
            <a:ext cx="46990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정규화는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스케일을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조정하여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동일한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범위를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갖도록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변환하는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과정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0,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표준편차를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만듦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59500" y="3314700"/>
            <a:ext cx="5016500" cy="3670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11900" y="35941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정규화의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필요성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11900" y="4381500"/>
            <a:ext cx="46990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정규화는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서로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다른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스케일의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특성들이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모델에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균등하게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기여하도록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하며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경사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하강법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등의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최적화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알고리즘의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수렴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속도를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높이고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안정성을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개선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15700" y="3314700"/>
            <a:ext cx="5016500" cy="3670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430000" y="35941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StandardScaler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소개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80800" y="43815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StandardScaler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scikit-learn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라이브러리에서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제공하는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정규화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도구로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0,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분산을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2857500"/>
            <a:ext cx="134366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정규화는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데이터의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스케일을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조정하여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모든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특성이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동일한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범위를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갖도록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변환하는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과정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.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이는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학습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효율성과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성능을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향상시키는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데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중요한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역할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정규화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과정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설명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37600" y="4178300"/>
            <a:ext cx="7772400" cy="515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0" y="5562600"/>
            <a:ext cx="6172200" cy="965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정규화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(2)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3500" y="5575300"/>
            <a:ext cx="70866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1.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표준편차를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계산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2.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포인트에서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3.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표준편차로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나눕니다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과정을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0,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표준편차는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정규화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코드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결과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6743700"/>
            <a:ext cx="62230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정규화된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데이터셋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X_scaled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생성되며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0,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표준편차가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새로운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데이터셋이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2628900"/>
            <a:ext cx="157099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5994400"/>
            <a:ext cx="15697200" cy="335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분할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(1)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100" y="32893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분할의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개념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3975100"/>
            <a:ext cx="148590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분할은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전체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데이터셋을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훈련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)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테스트용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나누는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과정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객관적으로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평가하고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과적합을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방지하는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필수적임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08100" y="66802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train_test_split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함수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00" y="7378700"/>
            <a:ext cx="148590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train_test_split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scikit-learn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라이브러리에서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제공하는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함수로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무작위로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훈련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세트와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세트로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65700" y="6159500"/>
            <a:ext cx="10769600" cy="419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5.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분할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(2)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9700" y="3619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random_state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설정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65700" y="32512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random_state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분할의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재현성을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보장하는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고정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시드값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동일한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random_state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사용하면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항상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같은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방식으로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분할되어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실험의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일관성을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유지할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분할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코드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65700" y="53721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train_test_split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함수를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사용하여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분할함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X_scaled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y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입력으로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받아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학습용과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테스트용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나눔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test_size=0.2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설정하여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20%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사용함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분할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결과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65700" y="75057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80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샘플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20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샘플로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구성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이렇게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분할된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평가에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각각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사용됨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1300" y="2616200"/>
            <a:ext cx="14478000" cy="264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랜덤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포레스트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머신러닝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모델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구현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평가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5715000"/>
            <a:ext cx="132842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11300" y="60198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210300"/>
            <a:ext cx="4318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55900" y="6184900"/>
            <a:ext cx="11087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포레스트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머신러닝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구현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평가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5562600"/>
            <a:ext cx="3302000" cy="3594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성장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단계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예측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40800" y="5549900"/>
            <a:ext cx="3302000" cy="359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랜덤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포레스트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목표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변수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중요도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성장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단계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예측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변수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중요도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21200" y="5575300"/>
            <a:ext cx="38989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독립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온도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습도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빛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pH,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) 5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기반으로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종속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1~4)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정확히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80900" y="5575300"/>
            <a:ext cx="38989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계산하여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특징을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도출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2552700"/>
            <a:ext cx="83312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91500" y="5994400"/>
            <a:ext cx="8331200" cy="335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1257300"/>
            <a:ext cx="199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필요성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2800" y="3314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농업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생산성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향상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2800" y="4038600"/>
            <a:ext cx="7886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정확한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농업의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생산성을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극대화하는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역할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기반으로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적절한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시기에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비료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공급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전략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손실을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줄이고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극대화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552700"/>
            <a:ext cx="7264400" cy="336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5994400"/>
            <a:ext cx="7264400" cy="3352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432800" y="6743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환경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변화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대응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32800" y="7480300"/>
            <a:ext cx="78867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변동성이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도출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시뮬레이션을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예상되는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조건에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따라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재배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환경을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부정적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최소화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8200" y="7467600"/>
            <a:ext cx="7289800" cy="181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해외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연구팀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지구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생산성에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대한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요인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결과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기후변화로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생산성이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21%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감소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왼쪽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/ total factor productivity -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온도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그래프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오른쪽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/ total factor productivity -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강수량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그래프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0100" y="6565900"/>
            <a:ext cx="73025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농업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총요소생산성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(TFP)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기후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요인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그래프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2552700"/>
            <a:ext cx="83312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91500" y="5994400"/>
            <a:ext cx="8331200" cy="335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준비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2800" y="3314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데이터셋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구성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2800" y="4038600"/>
            <a:ext cx="78867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식물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단계에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미치는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주요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독립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/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temperature(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온도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), humidity(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습도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), light(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빛의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양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),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pH(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토양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pH), growth_rate(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속도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종속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/ growth_stage(1~4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552700"/>
            <a:ext cx="7378700" cy="6794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432800" y="6743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분리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전처리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32800" y="7480300"/>
            <a:ext cx="7886700" cy="186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(80%) /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모델이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학습하는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사용하는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테스트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(20%) /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후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성능을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검증하는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사용하는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정규화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/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모든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변수를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평균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0,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표준편차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1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로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변환하여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간의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크기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차이가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학습에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미치지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않도록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조정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4191000"/>
            <a:ext cx="7772400" cy="5168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생성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학습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5549900"/>
            <a:ext cx="3708400" cy="359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50300" y="5549900"/>
            <a:ext cx="3403600" cy="1219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랜덤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포레스트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구현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테스트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예측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생성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학습과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테스트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예측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21200" y="5575300"/>
            <a:ext cx="3898900" cy="360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n_estimators = 100 /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랜덤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포레스트에서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생성할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의사결정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트리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개수를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100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설정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random_state=42 / 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랜덤성을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고정하여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동일한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결과를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재현하게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만듦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(x_train_scaled, y_train)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을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사용하여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모델을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53900" y="5575300"/>
            <a:ext cx="38989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(x_test_scaled)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(y_pred_rf)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평가에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랜덤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포레스트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평가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2806700"/>
            <a:ext cx="3873500" cy="678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625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11303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정확도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500" y="5562600"/>
            <a:ext cx="30861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20%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정확도롤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크기가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불균형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존재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00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Classification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0" y="4432300"/>
            <a:ext cx="30861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classification_report(y_test, y_pred_rf)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1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높은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성능을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보였으나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나머지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(2, 3, 4)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에서는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낮은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12200" y="2806700"/>
            <a:ext cx="3873500" cy="678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619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4191000"/>
            <a:ext cx="3213100" cy="1079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12200" y="4191000"/>
            <a:ext cx="3886200" cy="1676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029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혼동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행렬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18600" y="5969000"/>
            <a:ext cx="3086100" cy="351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행렬은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나타냄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대부분의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집중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2, 3, 4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성능이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낮아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나타남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66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변수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중요도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68300" y="4432300"/>
            <a:ext cx="3073400" cy="486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othic A1 Light"/>
              </a:rPr>
              <a:t># </a:t>
            </a:r>
            <a:r>
              <a:rPr lang="ko-KR" sz="1600" b="false" i="false" u="none" strike="noStrike">
                <a:solidFill>
                  <a:srgbClr val="FFFFFF"/>
                </a:solidFill>
                <a:ea typeface="Gothic A1 Light"/>
              </a:rPr>
              <a:t>변수</a:t>
            </a:r>
            <a:r>
              <a:rPr lang="en-US" sz="16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othic A1 Light"/>
              </a:rPr>
              <a:t>중요도</a:t>
            </a:r>
            <a:r>
              <a:rPr lang="en-US" sz="16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othic A1 Light"/>
              </a:rPr>
              <a:t>계산</a:t>
            </a:r>
          </a:p>
          <a:p>
            <a:pPr algn="l" lvl="0">
              <a:lnSpc>
                <a:spcPct val="1328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othic A1 Light"/>
              </a:rPr>
              <a:t>importances = rf_model.feature_importances_</a:t>
            </a:r>
          </a:p>
          <a:p>
            <a:pPr algn="l" lvl="0">
              <a:lnSpc>
                <a:spcPct val="1328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othic A1 Light"/>
              </a:rPr>
              <a:t>features = ["temperature", "humidity", "light", "ph", "growth_rate"]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중요한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변수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: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temperature(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온도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)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 growth_rate(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성장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속도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)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 light(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빛의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양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)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중요하지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않은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변수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: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pH(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토양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pH), humidity(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습도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)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평가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요약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5562600"/>
            <a:ext cx="3302000" cy="3594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장점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40800" y="5549900"/>
            <a:ext cx="3302000" cy="359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랜덤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포레스트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평가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한계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1200" y="5575300"/>
            <a:ext cx="38989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비선형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관계와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상호작용을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한계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58700" y="5575300"/>
            <a:ext cx="38989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크기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부족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불균형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불가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불균형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집중되며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다른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성능이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낮음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2565400"/>
            <a:ext cx="15709900" cy="678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개선방안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63800" y="2984500"/>
            <a:ext cx="3200400" cy="3200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578100" y="43942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크기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확장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3000" y="6527800"/>
            <a:ext cx="3251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많은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61200" y="2959100"/>
            <a:ext cx="3200400" cy="3200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188200" y="4381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클래스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불균형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해결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35800" y="6527800"/>
            <a:ext cx="3251200" cy="261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SMOTE(Synthetic Minority Oversampling Technique)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로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균형화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SMOTE /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소수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클래스의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데이터를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인공적으로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생성하여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데이터셋의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클래스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분포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Regular"/>
              </a:rPr>
              <a:t>균형화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47500" y="3022600"/>
            <a:ext cx="3200400" cy="3200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874500" y="4381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LSTM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결합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22100" y="6743700"/>
            <a:ext cx="32512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포레스트와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패턴을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1300" y="3225800"/>
            <a:ext cx="14478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하이브리드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모델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설계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구현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5715000"/>
            <a:ext cx="132842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11300" y="60198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210300"/>
            <a:ext cx="4318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55900" y="6184900"/>
            <a:ext cx="11087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포레스트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이후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LSTM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적용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LSTM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입력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형식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이해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2730500"/>
            <a:ext cx="5016500" cy="685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5200" y="31115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LSTM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의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목적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200" y="41021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패턴을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학습하기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설계된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신경망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구조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장기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의존성을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효과적으로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59500" y="2730500"/>
            <a:ext cx="5016500" cy="6858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11900" y="31115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입력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데이터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구성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요소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11900" y="4102100"/>
            <a:ext cx="4699000" cy="238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1.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샘플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: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학습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데이터의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개수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(100)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2.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타임스텝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: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시계열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데이터의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시간적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길이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(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단일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시점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/1)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3.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특성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: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각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시점에서의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변수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개수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(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선택된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변수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 / temperature, growth_rate, light 3</a:t>
            </a:r>
            <a:r>
              <a:rPr lang="ko-KR" sz="2000" b="false" i="false" u="none" strike="noStrike">
                <a:solidFill>
                  <a:srgbClr val="FFFFFF"/>
                </a:solidFill>
                <a:ea typeface="Gothic A1 Light"/>
              </a:rPr>
              <a:t>개</a:t>
            </a:r>
            <a:r>
              <a:rPr lang="en-US" sz="2000" b="false" i="false" u="none" strike="noStrike">
                <a:solidFill>
                  <a:srgbClr val="FFFFFF"/>
                </a:solidFill>
                <a:latin typeface="Gothic A1 Light"/>
              </a:rPr>
              <a:t>)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06200" y="2730500"/>
            <a:ext cx="5016500" cy="6858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658600" y="31115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데이터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형태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58600" y="4102100"/>
            <a:ext cx="46990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LSTM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3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차원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형태의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입력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요구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[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샘플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타임스텝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] 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형태로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시간에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따른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LSTM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모델에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적합한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입력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형태로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데이터를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변환하는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과정을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numpy.reshape()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함수를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사용하여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구현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numpy.reshape()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함수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사용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" y="5549900"/>
            <a:ext cx="7023100" cy="151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0" y="5549900"/>
            <a:ext cx="6972300" cy="1511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변환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코드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변환된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크기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확인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2552700"/>
            <a:ext cx="83312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91500" y="5994400"/>
            <a:ext cx="8331200" cy="335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코드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상세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설명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2800" y="3314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reshape()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함수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2800" y="4038600"/>
            <a:ext cx="7886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np.reshape()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[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샘플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타임스텝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]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형태로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X_train_important.values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(temperature, growth_rate, light)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포함한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603500"/>
            <a:ext cx="7378700" cy="2882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432800" y="6743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타임스텝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설정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출력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확인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32800" y="7480300"/>
            <a:ext cx="7886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현재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사용하므로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타임스텝을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출력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변환된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형태가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[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샘플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1,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]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변환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결과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619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변환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구조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51200"/>
            <a:ext cx="10807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원래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크기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[80, 3].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샘플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80. 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특성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)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3(temperature, growth_rate, light).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변환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구조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LSTM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입력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크기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[80, 1, 3].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샘플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80,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타임스텝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1(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),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특성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3(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선택된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).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3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차원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구조로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차원이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예시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비교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700" y="7505700"/>
            <a:ext cx="10807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[[25.1, 3.2, 12000], [28.5, 3.5, 15000], ...].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[[[25.1, 3.2, 12000]], [[28.5, 3.5, 15000]], ...].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샘플이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3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차원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배열로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변환됨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기후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변화와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농작물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성장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연구분석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5562600"/>
            <a:ext cx="3302000" cy="3594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온도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변화의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영향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40800" y="5549900"/>
            <a:ext cx="3302000" cy="359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관련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연구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기존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1200" y="5575300"/>
            <a:ext cx="3898900" cy="351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Lobell et al. (2008)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연구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온도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1°C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상승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감소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  <a:b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</a:br>
            <a:b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</a:b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좌측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그래프이며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상단부터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순서대로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보리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옥수수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수분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스트레스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58700" y="5575300"/>
            <a:ext cx="3898900" cy="351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Adhikari et al. (2020)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연구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: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강수량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감소와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같은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환경적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요인이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지역에서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가뭄으로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15-20%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감소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스트레스는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초기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치명적이며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주기를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단축하고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최종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추가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개선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가능성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00300" y="2806700"/>
            <a:ext cx="3873500" cy="678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395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26416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타임스텝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증가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94000" y="4356100"/>
            <a:ext cx="3086100" cy="486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패턴을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포착하기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타임스텝을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증가시킬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들어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[80, 3, 3]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형태로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변환하여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3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연속된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장기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의존성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능력을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향상시킬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43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변수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수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조정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57000" y="4356100"/>
            <a:ext cx="30861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랜덤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포레스트에서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선택된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외에도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추가적인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변수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(ph, humidity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등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)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포함할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있음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성능을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향상시킬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있으나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과적합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위험도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고려해야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함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LSTM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설계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개요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5918200"/>
            <a:ext cx="5016500" cy="4051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52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LSTM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모델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구성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/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목적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200" y="72136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변환된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입력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크기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[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샘플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1, 3]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기반으로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LSTM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59500" y="5918200"/>
            <a:ext cx="5016500" cy="4051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119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LSTM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모델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구성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/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24600" y="7213600"/>
            <a:ext cx="4699000" cy="288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Sequential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모델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/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모델이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순차적으로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층을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쌓는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방식으로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정의됨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. 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LSTM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레이어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/ Unit: 50 (LSTM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내부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뉴런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수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.),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활성화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함수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: ReLU(Rectified Linear Unit)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로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비선형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관계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학습에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효과적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Dense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레이어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/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출력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노드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수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: 1(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성장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단계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예측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),</a:t>
            </a:r>
          </a:p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입력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데이터에서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성장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단계를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thic A1 Light"/>
              </a:rPr>
              <a:t>출력</a:t>
            </a: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othic A1 Light"/>
              </a:rPr>
              <a:t/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679700"/>
            <a:ext cx="5016500" cy="304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59500" y="2667000"/>
            <a:ext cx="50165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손실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함수와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최적화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알고리즘을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설정하여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학습을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진행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손실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함수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(Loss)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8700" y="5562600"/>
            <a:ext cx="3479800" cy="307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966200" y="5562600"/>
            <a:ext cx="3479800" cy="3073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LSTM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학습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과정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설정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1200" y="5575300"/>
            <a:ext cx="38989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mse(Mean Squared Error)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오차를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계산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연속형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출력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예측하는데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최적화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알고리즘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58700" y="5575300"/>
            <a:ext cx="38989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adam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빠르게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하면서도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안정적인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최적화를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제공하는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알고리즘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지표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(Metrics)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절대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차이를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계산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2552700"/>
            <a:ext cx="83312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91500" y="5994400"/>
            <a:ext cx="8331200" cy="335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LSTM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학습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평가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2800" y="3314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학습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2800" y="4038600"/>
            <a:ext cx="78867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epochs=20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반복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횟수를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20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회로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batch_size=16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번에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처리할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크기를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16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validation_split=0.2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20%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검증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verbose=1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과정의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세부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사항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출력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552700"/>
            <a:ext cx="7378700" cy="6794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432800" y="6743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평가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32800" y="7480300"/>
            <a:ext cx="7886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evaluate()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메서드를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사용해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손실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(MSE)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절대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오차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(MAE)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계산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손실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낮을수록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예측한다는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것을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의미함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결과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/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출력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값의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범위와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오차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619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출력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값의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범위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51200"/>
            <a:ext cx="10807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단계는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1~4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사이의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정수값으로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값도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범위에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가까워야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현재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결과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(MAE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약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3.1)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MAE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평균적으로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값이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값과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3.1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만큼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차이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난다는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의미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범위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(1~4)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MAE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너무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MSE(15.2)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700" y="75057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MSE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제곱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오차의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평균값으로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오차에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민감하게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반응함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MSE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15.2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라는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것은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일부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샘플에서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오차를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발생시켰음의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의미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문제의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근본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원인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416300"/>
            <a:ext cx="29591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랜덤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포레스트의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변수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선택의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한계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512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포레스트가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중요도를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기반으로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최적화했으나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과적합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가능성이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높음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크기가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작아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선택의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신뢰도가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낮음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LSTM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학습의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불안정성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타임스템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=1)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패턴을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충분히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반영하지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못함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출력값을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정수형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범위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(1~4)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제한하지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않아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값이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범위를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벗어나는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발생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클래스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불균형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700" y="7505700"/>
            <a:ext cx="10807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(1~4)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분포가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고르지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않아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특정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클래스에서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성능이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저하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1300" y="3225800"/>
            <a:ext cx="14478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결론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소감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5715000"/>
            <a:ext cx="132842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11300" y="60198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210300"/>
            <a:ext cx="4318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55900" y="6184900"/>
            <a:ext cx="11087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식물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생장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조건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최적화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포레스트와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LSTM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결합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하이브리드</a:t>
            </a:r>
            <a:r>
              <a:rPr lang="en-US" sz="23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프로젝트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결론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소감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결론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결론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소감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소감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3300" y="5626100"/>
            <a:ext cx="7391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프로젝트는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포레스트와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하이브리드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식물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(1~4)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예측하려는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그러나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제한된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클래스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불균형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출력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결과적으로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목표를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달성하지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못했음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40800" y="5626100"/>
            <a:ext cx="73914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비록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프로젝트를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성공하진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못했지만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프로젝트를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크기와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품질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설계에서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충분히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고려하는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것이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얼마나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중요한지를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배웠습니다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경험을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바탕으로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드러난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개선해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나은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노력을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기울이며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더욱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발전해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나가겠습니다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감사합니다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 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기존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작물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성장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예측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모델에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대한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분석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15709900" cy="516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4622800"/>
            <a:ext cx="14732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기존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작물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성장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예측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3500" y="4673600"/>
            <a:ext cx="4051300" cy="2082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" y="6769100"/>
            <a:ext cx="4051300" cy="2120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관련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연구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기존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84900" y="5156200"/>
            <a:ext cx="98679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효율적인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재배를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LSTM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잎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증량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연구는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상추의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일별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잎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중량을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AI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생성하여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끌어올릴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시간대별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환경을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한계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짧은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기간과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중복되는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변수들로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오차가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높음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기존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연구의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한계와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개선점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619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기존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연구의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한계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51200"/>
            <a:ext cx="10807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연구에서는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활용하여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  <a:b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</a:b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머신러닝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비선형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but,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패턴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한계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딥러닝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패턴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but,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특성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선택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취약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프로젝트의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개선점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포레스트와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한계를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극복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포레스트를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중요도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비선형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LSTM,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과정의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패턴을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장기적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의존성과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단기적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반영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/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기대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효과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700" y="7505700"/>
            <a:ext cx="10807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정확도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하이브리드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효율적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자원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비료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에너지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생산성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정확한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맞춤형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재배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전략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1300" y="2616200"/>
            <a:ext cx="14478000" cy="264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제안하는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내용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(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전체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개요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,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다이어그램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등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)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5715000"/>
            <a:ext cx="132842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11300" y="60198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210300"/>
            <a:ext cx="4318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55900" y="6184900"/>
            <a:ext cx="11087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체계적인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접근을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통한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모델의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신뢰성과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성능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향상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전체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개요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5918200"/>
            <a:ext cx="5016500" cy="3670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52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사전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작업의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중요성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200" y="72136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품질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선택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사전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작업은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개발의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핵심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59500" y="5918200"/>
            <a:ext cx="5016500" cy="3670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119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모델의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신뢰성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향상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11900" y="72136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체계적인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접근을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테스트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과정에서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발생할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있는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오류를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사전에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예방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06200" y="5918200"/>
            <a:ext cx="5016500" cy="367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679700"/>
            <a:ext cx="5016500" cy="304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59500" y="2679700"/>
            <a:ext cx="5016500" cy="3048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06200" y="2667000"/>
            <a:ext cx="5016500" cy="3048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6586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성능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최적화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기반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제공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58600" y="7213600"/>
            <a:ext cx="4699000" cy="208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전처리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설계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하이퍼파라미터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튜닝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등을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성능을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최적화</a:t>
            </a:r>
          </a:p>
          <a:p>
            <a:pPr algn="ctr" lvl="0">
              <a:lnSpc>
                <a:spcPct val="1328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하이퍼파라미터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튜닝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/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전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설정해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성능</a:t>
            </a:r>
            <a:r>
              <a:rPr lang="en-US" sz="21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othic A1 Light"/>
              </a:rPr>
              <a:t>최적화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